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93" r:id="rId3"/>
    <p:sldId id="405" r:id="rId4"/>
    <p:sldId id="462" r:id="rId5"/>
    <p:sldId id="391" r:id="rId6"/>
    <p:sldId id="464" r:id="rId7"/>
    <p:sldId id="463" r:id="rId8"/>
    <p:sldId id="465" r:id="rId9"/>
    <p:sldId id="466" r:id="rId10"/>
    <p:sldId id="410" r:id="rId11"/>
    <p:sldId id="373" r:id="rId12"/>
    <p:sldId id="433" r:id="rId13"/>
    <p:sldId id="447" r:id="rId14"/>
    <p:sldId id="448" r:id="rId15"/>
    <p:sldId id="470" r:id="rId16"/>
    <p:sldId id="471" r:id="rId17"/>
    <p:sldId id="467" r:id="rId18"/>
    <p:sldId id="472" r:id="rId19"/>
    <p:sldId id="469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329"/>
    <a:srgbClr val="F6F500"/>
    <a:srgbClr val="FFC000"/>
    <a:srgbClr val="262626"/>
    <a:srgbClr val="050608"/>
    <a:srgbClr val="FFB3FF"/>
    <a:srgbClr val="FF5056"/>
    <a:srgbClr val="9259A3"/>
    <a:srgbClr val="05B050"/>
    <a:srgbClr val="00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EBCC7E-47F4-4C0F-B86E-54D1F8040ED6}" v="4" dt="2024-11-13T21:23:40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1"/>
    <p:restoredTop sz="96301"/>
  </p:normalViewPr>
  <p:slideViewPr>
    <p:cSldViewPr snapToGrid="0">
      <p:cViewPr varScale="1">
        <p:scale>
          <a:sx n="114" d="100"/>
          <a:sy n="11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elghany, Essam Wisam Fouad Amin" userId="7734e799-980f-40e0-b3c8-d421a65d333c" providerId="ADAL" clId="{7AEBCC7E-47F4-4C0F-B86E-54D1F8040ED6}"/>
    <pc:docChg chg="modSld">
      <pc:chgData name="Abdelghany, Essam Wisam Fouad Amin" userId="7734e799-980f-40e0-b3c8-d421a65d333c" providerId="ADAL" clId="{7AEBCC7E-47F4-4C0F-B86E-54D1F8040ED6}" dt="2024-11-13T21:23:40.002" v="3" actId="20577"/>
      <pc:docMkLst>
        <pc:docMk/>
      </pc:docMkLst>
      <pc:sldChg chg="modSp mod">
        <pc:chgData name="Abdelghany, Essam Wisam Fouad Amin" userId="7734e799-980f-40e0-b3c8-d421a65d333c" providerId="ADAL" clId="{7AEBCC7E-47F4-4C0F-B86E-54D1F8040ED6}" dt="2024-11-13T21:12:49.076" v="0" actId="20577"/>
        <pc:sldMkLst>
          <pc:docMk/>
          <pc:sldMk cId="961142702" sldId="466"/>
        </pc:sldMkLst>
        <pc:spChg chg="mod">
          <ac:chgData name="Abdelghany, Essam Wisam Fouad Amin" userId="7734e799-980f-40e0-b3c8-d421a65d333c" providerId="ADAL" clId="{7AEBCC7E-47F4-4C0F-B86E-54D1F8040ED6}" dt="2024-11-13T21:12:49.076" v="0" actId="20577"/>
          <ac:spMkLst>
            <pc:docMk/>
            <pc:sldMk cId="961142702" sldId="466"/>
            <ac:spMk id="8" creationId="{09184716-779D-0521-CB8F-6CAE198C8C9B}"/>
          </ac:spMkLst>
        </pc:spChg>
      </pc:sldChg>
      <pc:sldChg chg="modSp">
        <pc:chgData name="Abdelghany, Essam Wisam Fouad Amin" userId="7734e799-980f-40e0-b3c8-d421a65d333c" providerId="ADAL" clId="{7AEBCC7E-47F4-4C0F-B86E-54D1F8040ED6}" dt="2024-11-13T21:23:40.002" v="3" actId="20577"/>
        <pc:sldMkLst>
          <pc:docMk/>
          <pc:sldMk cId="1351648523" sldId="472"/>
        </pc:sldMkLst>
        <pc:spChg chg="mod">
          <ac:chgData name="Abdelghany, Essam Wisam Fouad Amin" userId="7734e799-980f-40e0-b3c8-d421a65d333c" providerId="ADAL" clId="{7AEBCC7E-47F4-4C0F-B86E-54D1F8040ED6}" dt="2024-11-13T21:23:40.002" v="3" actId="20577"/>
          <ac:spMkLst>
            <pc:docMk/>
            <pc:sldMk cId="1351648523" sldId="472"/>
            <ac:spMk id="9" creationId="{DBD25A04-1FEE-EE76-589C-8408377BAC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918D-B7DF-1F4D-FE0C-2B47063C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FCD38-291D-9AD5-3169-33A5388BE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4E6D-2748-85C6-9D04-8D42F0A3E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42C9-E205-FD47-2BB4-9FD36BE4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400C-71E2-F927-BAB2-3EDCD7B7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689F2-A6AF-66EC-DAB6-6AD3485C4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87D3-9618-BC5B-9C6F-8F0B2E0FA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F899D-F3D5-CEB5-6F00-E707A2890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E6005-2B7A-D623-7320-1813176B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12298-251C-A5E8-2D48-E31718985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B14815-DB55-232F-45AF-1AAF0E9FD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65017-EE8B-EC01-0CE4-4008A7234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6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ADE40-2466-6228-E8B3-F5A01B73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4667E-2119-1A11-7432-87A0C4B5F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CFFE5-FC49-BD84-A2EE-C5D480A41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5C75F-1628-00FC-589D-1EF6B1366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75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5B463-C320-7C1F-9485-BF7A65A3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5D522-B10C-928F-5B0E-6890270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D8398-C517-8B53-680C-F463160B9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D711-1273-B41F-B89F-B3A62D009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95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446E-389C-B801-D07A-4C515CFE6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9DB650-BE30-FD57-63F9-10777063C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FE1C8-9803-3590-9CC5-2D23DC174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05AA3-FCF1-C5B1-EDE7-93FB6D290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20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75C82-90E1-9D29-C303-E3254FB9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3953AC-3032-68A6-CE23-C9024D8CB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49FE1-29B3-31C8-F9F2-F366145C6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4675A-8383-75E5-3541-86749B099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29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14662-E15F-3569-ED5C-233649B37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ACD7A-C03E-CD62-001F-9CC8B3211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2386F5-6CEB-C300-2FC0-3DC5D20C3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51F70-2987-96B7-EE0C-E0C17B5FA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92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DEBB-C376-EEB2-4BFE-618A4C29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A3099-C84B-8BB8-D2A1-596ADC886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B7F1C1-5877-E290-6E9B-BB3CA2554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010B2-610B-E68F-7C87-E984457B7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02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BF070-2D24-7071-67CB-8BDDB0EC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5BCCD-5C04-A031-5C07-ED1A6EFD8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34113-D25E-A6FD-1881-566747266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36D1E-A944-33F1-DCDB-036304784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38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8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0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43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9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7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07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B1C30-AB25-799C-E836-8316BB8A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58AFA-65F4-3D95-647D-088FC1265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B1406-5F33-EB23-7BD2-45E8D5F25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FA7CE-4769-1E5E-97F2-D23A48832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0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963EC-1A79-D6E0-C7B8-0527F75E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D9B3-0EBC-B76A-DFAE-F662C4E8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3C9F67-1D4E-F7E1-22A4-B6148ED1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D6241-C210-FDF2-7C75-DA8081D6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CAD9-166A-E2E4-8F2B-C9EA62EC0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A5BF-9738-52DF-5614-4F1C0EA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7B61EB-0558-8F92-EF0A-567A73B6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324A4-51B5-932A-5BB7-40F9DA0D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71275-A1CC-E03B-E316-830077026070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E814DC-E26A-085E-7B77-420CA65FD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41" y="1315595"/>
            <a:ext cx="5556230" cy="2575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37212-A3A5-0FCB-81F9-9B47BCA00637}"/>
              </a:ext>
            </a:extLst>
          </p:cNvPr>
          <p:cNvSpPr txBox="1"/>
          <p:nvPr/>
        </p:nvSpPr>
        <p:spPr>
          <a:xfrm>
            <a:off x="1034141" y="4033244"/>
            <a:ext cx="8838908" cy="195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venir Book" panose="02000503020000020003" pitchFamily="2" charset="0"/>
              </a:rPr>
              <a:t>Thought process: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cousin(X, Y) X is the cousin of 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X should have a parent, and Y should have a parent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These parents should be siblings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96329"/>
                </a:solidFill>
                <a:latin typeface="Avenir Book" panose="02000503020000020003" pitchFamily="2" charset="0"/>
              </a:rPr>
              <a:t>Thus, cousin(X,Y) :- parent(X1, X), parent(Y1, Y), sibling(X1,Y1)</a:t>
            </a:r>
          </a:p>
        </p:txBody>
      </p:sp>
    </p:spTree>
    <p:extLst>
      <p:ext uri="{BB962C8B-B14F-4D97-AF65-F5344CB8AC3E}">
        <p14:creationId xmlns:p14="http://schemas.microsoft.com/office/powerpoint/2010/main" val="854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9BC05-F02C-5799-DBC6-1115FD74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3E3C-799F-049A-2FF9-A5F5D564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5FC3B3-E92F-87F6-5035-8585FB56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9D50A-CB7F-B0E1-62C6-4D6616AA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0C6B-BB53-081B-D3EA-17789DB02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091"/>
          <a:stretch/>
        </p:blipFill>
        <p:spPr>
          <a:xfrm>
            <a:off x="838200" y="1431203"/>
            <a:ext cx="7772400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A517A-8ACA-0801-97D8-9CA92EBBE4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648"/>
          <a:stretch/>
        </p:blipFill>
        <p:spPr>
          <a:xfrm>
            <a:off x="838200" y="2756766"/>
            <a:ext cx="7772400" cy="60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A52FAF-96D5-2651-9657-91CB5B932D73}"/>
                  </a:ext>
                </a:extLst>
              </p:cNvPr>
              <p:cNvSpPr txBox="1"/>
              <p:nvPr/>
            </p:nvSpPr>
            <p:spPr>
              <a:xfrm>
                <a:off x="1016000" y="3759200"/>
                <a:ext cx="9696918" cy="213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This rule states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In other words, if the type of each element becomes more general then the type of the whole tuple is more specific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In other words, if we have code using a tuple and we make each element type more general it should still work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A52FAF-96D5-2651-9657-91CB5B932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3759200"/>
                <a:ext cx="9696918" cy="2133918"/>
              </a:xfrm>
              <a:prstGeom prst="rect">
                <a:avLst/>
              </a:prstGeom>
              <a:blipFill>
                <a:blip r:embed="rId5"/>
                <a:stretch>
                  <a:fillRect l="-440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1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1964-6D23-C493-DD11-A9FA8D0A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D910-6A8C-84FB-1CD3-0A008504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5CC1593-FB20-B60C-5C52-60008899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32BC96-B859-AB62-BEFF-B1D92E8A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417A6-180A-EE61-301A-34B11E929F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091"/>
          <a:stretch/>
        </p:blipFill>
        <p:spPr>
          <a:xfrm>
            <a:off x="838200" y="1431203"/>
            <a:ext cx="7772400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5EE8B-6679-6DE8-8B55-0381EF99FA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648"/>
          <a:stretch/>
        </p:blipFill>
        <p:spPr>
          <a:xfrm>
            <a:off x="838200" y="2756766"/>
            <a:ext cx="7772400" cy="60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57195-4445-D5A6-0679-A14E470A6552}"/>
                  </a:ext>
                </a:extLst>
              </p:cNvPr>
              <p:cNvSpPr txBox="1"/>
              <p:nvPr/>
            </p:nvSpPr>
            <p:spPr>
              <a:xfrm>
                <a:off x="1015999" y="3759200"/>
                <a:ext cx="9995301" cy="223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In other words, if we have code using a tuple and we make each element type more general it should still work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Wrong: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Consider</a:t>
                </a:r>
                <a:r>
                  <a:rPr lang="en-US" dirty="0">
                    <a:latin typeface="Avenir Book" panose="02000503020000020003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.2+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.3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({2, 4, 6})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venir Book" panose="02000503020000020003" pitchFamily="2" charset="0"/>
                  </a:rPr>
                  <a:t># works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After widening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.2+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.3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({2, 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𝑏𝑜𝑜𝑙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venir Book" panose="02000503020000020003" pitchFamily="2" charset="0"/>
                  </a:rPr>
                  <a:t># fails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𝑇𝑜𝑝</m:t>
                    </m:r>
                    <m:r>
                      <a:rPr lang="en-US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57195-4445-D5A6-0679-A14E470A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99" y="3759200"/>
                <a:ext cx="9995301" cy="2233112"/>
              </a:xfrm>
              <a:prstGeom prst="rect">
                <a:avLst/>
              </a:prstGeom>
              <a:blipFill>
                <a:blip r:embed="rId5"/>
                <a:stretch>
                  <a:fillRect l="-427" b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AB90-AD80-FF84-B860-194E271F4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861A-39EF-4C44-F7C0-857E0B96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3987BA-3CDC-9C0A-CF9A-6C3F04F81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7500C-F80C-5F6E-1ED0-19C42BAB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A957A-BFDF-06CA-22C0-86ADD5F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31203"/>
            <a:ext cx="8712200" cy="2645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CA1FC-A891-DE4D-4B70-809192495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4750521"/>
            <a:ext cx="6146800" cy="737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A8F0D-8C19-4BF8-8870-91874D58B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040" y="4750521"/>
            <a:ext cx="3932032" cy="745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5645EC-9CB4-CF21-6419-35DA2BC556BC}"/>
              </a:ext>
            </a:extLst>
          </p:cNvPr>
          <p:cNvSpPr txBox="1"/>
          <p:nvPr/>
        </p:nvSpPr>
        <p:spPr>
          <a:xfrm>
            <a:off x="838200" y="4229081"/>
            <a:ext cx="276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As in a previous tutorial: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5EAD5-EFF8-EEF5-5018-063772B7DBA4}"/>
              </a:ext>
            </a:extLst>
          </p:cNvPr>
          <p:cNvSpPr txBox="1"/>
          <p:nvPr/>
        </p:nvSpPr>
        <p:spPr>
          <a:xfrm>
            <a:off x="818389" y="5639924"/>
            <a:ext cx="5540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Rule for typing the entire record expression given its subexpression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DFE44-8EEB-BC8D-C720-7268791545A1}"/>
              </a:ext>
            </a:extLst>
          </p:cNvPr>
          <p:cNvSpPr txBox="1"/>
          <p:nvPr/>
        </p:nvSpPr>
        <p:spPr>
          <a:xfrm>
            <a:off x="7305040" y="5643733"/>
            <a:ext cx="41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Rule for typing record projection given its subexpression types</a:t>
            </a:r>
          </a:p>
        </p:txBody>
      </p:sp>
    </p:spTree>
    <p:extLst>
      <p:ext uri="{BB962C8B-B14F-4D97-AF65-F5344CB8AC3E}">
        <p14:creationId xmlns:p14="http://schemas.microsoft.com/office/powerpoint/2010/main" val="39590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71A73-BCB6-6A38-26B4-A07BA5DE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ECB8-AB2B-D514-19E0-F30484D3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1F9F72A-9617-C7BB-ACEE-E3E3F54C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9FF75-4635-E4E0-8F01-381C8005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7A371-58D6-6C91-4784-EE834D3CA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00" y="1952643"/>
            <a:ext cx="6146800" cy="737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801C6-5BB0-F93F-8991-1791DBD11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540" y="1952643"/>
            <a:ext cx="3932032" cy="745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E12332-406E-880B-738A-55AD5F9F4C76}"/>
              </a:ext>
            </a:extLst>
          </p:cNvPr>
          <p:cNvSpPr txBox="1"/>
          <p:nvPr/>
        </p:nvSpPr>
        <p:spPr>
          <a:xfrm>
            <a:off x="755700" y="1431203"/>
            <a:ext cx="276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As in a previous tutorial: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757BC-21E9-9D7C-7402-FCD780AA2450}"/>
              </a:ext>
            </a:extLst>
          </p:cNvPr>
          <p:cNvSpPr txBox="1"/>
          <p:nvPr/>
        </p:nvSpPr>
        <p:spPr>
          <a:xfrm>
            <a:off x="735889" y="2842046"/>
            <a:ext cx="5540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Rule for typing the entire record expression given its subexpression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54CF5-7701-AA96-DC45-C98D94A640FE}"/>
              </a:ext>
            </a:extLst>
          </p:cNvPr>
          <p:cNvSpPr txBox="1"/>
          <p:nvPr/>
        </p:nvSpPr>
        <p:spPr>
          <a:xfrm>
            <a:off x="7222540" y="2845855"/>
            <a:ext cx="413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Rule for typing record projection given its subexpression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FA398-4E3A-96DB-77E7-FBC3626F5F15}"/>
              </a:ext>
            </a:extLst>
          </p:cNvPr>
          <p:cNvSpPr txBox="1"/>
          <p:nvPr/>
        </p:nvSpPr>
        <p:spPr>
          <a:xfrm>
            <a:off x="755700" y="3605443"/>
            <a:ext cx="776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By directly following tuple type widening or deepening as in the slides: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87B59-0C22-24C4-4A40-37E6A3854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00" y="4183622"/>
            <a:ext cx="4618940" cy="914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ABCD0A-8A9D-DD4C-BAF9-30CAF635E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154499"/>
            <a:ext cx="4734560" cy="937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575658-E3E6-2244-C71E-8524C2119EC5}"/>
              </a:ext>
            </a:extLst>
          </p:cNvPr>
          <p:cNvSpPr txBox="1"/>
          <p:nvPr/>
        </p:nvSpPr>
        <p:spPr>
          <a:xfrm>
            <a:off x="792480" y="5273040"/>
            <a:ext cx="4618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Wider record is subtype of narrow one. It will always</a:t>
            </a:r>
          </a:p>
          <a:p>
            <a:r>
              <a:rPr lang="en-US" sz="1400" dirty="0">
                <a:latin typeface="Avenir Book" panose="02000503020000020003" pitchFamily="2" charset="0"/>
              </a:rPr>
              <a:t>work in code assuming/using the narrow one.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F8DA7-0038-3847-B2CA-D6881B974C05}"/>
              </a:ext>
            </a:extLst>
          </p:cNvPr>
          <p:cNvSpPr txBox="1"/>
          <p:nvPr/>
        </p:nvSpPr>
        <p:spPr>
          <a:xfrm>
            <a:off x="6096000" y="5281705"/>
            <a:ext cx="461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venir Book" panose="02000503020000020003" pitchFamily="2" charset="0"/>
              </a:rPr>
              <a:t>Deeper record is super type of shallow one. The shallow record will always work in code using/assuming the deeper one.</a:t>
            </a:r>
          </a:p>
        </p:txBody>
      </p:sp>
    </p:spTree>
    <p:extLst>
      <p:ext uri="{BB962C8B-B14F-4D97-AF65-F5344CB8AC3E}">
        <p14:creationId xmlns:p14="http://schemas.microsoft.com/office/powerpoint/2010/main" val="297592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EA07F-41DC-EB66-B263-B1DEAE621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A4DF-BA98-8A67-C749-99FFD3E7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55D4124-4B32-1289-AC16-93251CAD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E17A-8DE0-B959-DDFF-9B1B056C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C4A43-0C40-A0A8-D095-24881161D094}"/>
              </a:ext>
            </a:extLst>
          </p:cNvPr>
          <p:cNvSpPr txBox="1"/>
          <p:nvPr/>
        </p:nvSpPr>
        <p:spPr>
          <a:xfrm>
            <a:off x="755700" y="1423017"/>
            <a:ext cx="776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By directly following tuple type widening or deepening as in the slides: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D2A26-8E43-C468-EB45-2F205253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" y="2001196"/>
            <a:ext cx="4618940" cy="914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DA997B-EE8F-6121-B478-38E0E135F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72073"/>
            <a:ext cx="4734560" cy="937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FE3F99-E1D4-E06A-8B4C-7C932E57C7FC}"/>
              </a:ext>
            </a:extLst>
          </p:cNvPr>
          <p:cNvSpPr txBox="1"/>
          <p:nvPr/>
        </p:nvSpPr>
        <p:spPr>
          <a:xfrm>
            <a:off x="792480" y="3090614"/>
            <a:ext cx="4618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Wider record is subtype of narrow one. It will always</a:t>
            </a:r>
          </a:p>
          <a:p>
            <a:r>
              <a:rPr lang="en-US" sz="1400" dirty="0">
                <a:latin typeface="Avenir Book" panose="02000503020000020003" pitchFamily="2" charset="0"/>
              </a:rPr>
              <a:t>work in code assuming/using the narrow one.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BBDBD-0EB9-E066-08C8-E1BE96C21320}"/>
              </a:ext>
            </a:extLst>
          </p:cNvPr>
          <p:cNvSpPr txBox="1"/>
          <p:nvPr/>
        </p:nvSpPr>
        <p:spPr>
          <a:xfrm>
            <a:off x="6096000" y="3099279"/>
            <a:ext cx="4618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venir Book" panose="02000503020000020003" pitchFamily="2" charset="0"/>
              </a:rPr>
              <a:t>Deeper record is super type of shallow one. The shallow record will always work in code using/assuming the deeper one.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E5EEE8-7E51-E53F-9B83-F98D117CD7AA}"/>
                  </a:ext>
                </a:extLst>
              </p:cNvPr>
              <p:cNvSpPr txBox="1"/>
              <p:nvPr/>
            </p:nvSpPr>
            <p:spPr>
              <a:xfrm>
                <a:off x="755700" y="3649879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Obvious by widening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𝑁𝑎𝑡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𝑁𝑎𝑡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𝑁𝑎𝑡</m:t>
                      </m:r>
                      <m:r>
                        <a:rPr lang="en-US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 &lt;= {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𝑁𝑎𝑡</m:t>
                      </m:r>
                      <m:r>
                        <a:rPr lang="en-US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E5EEE8-7E51-E53F-9B83-F98D117CD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00" y="3649879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 l="-900" t="-5660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F81AF1-51AF-53DF-3C1F-44741AB3F344}"/>
                  </a:ext>
                </a:extLst>
              </p:cNvPr>
              <p:cNvSpPr txBox="1"/>
              <p:nvPr/>
            </p:nvSpPr>
            <p:spPr>
              <a:xfrm>
                <a:off x="755700" y="4443587"/>
                <a:ext cx="78549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Meanwhile, nontrivial to derive: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𝑁𝑎𝑡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𝑁𝑎𝑡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𝑁𝑎𝑡</m:t>
                      </m:r>
                      <m:r>
                        <a:rPr lang="en-US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 &lt;= {</m:t>
                      </m:r>
                      <m:r>
                        <a:rPr lang="en-US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𝑁𝑎𝑡</m:t>
                      </m:r>
                      <m:r>
                        <a:rPr lang="en-US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b="1" dirty="0">
                    <a:latin typeface="Avenir Book" panose="02000503020000020003" pitchFamily="2" charset="0"/>
                  </a:rPr>
                  <a:t>As x must have the same index by the rule above but it doesn’t.</a:t>
                </a:r>
              </a:p>
              <a:p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 panose="02000503020000020003" pitchFamily="2" charset="0"/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  <a:latin typeface="Avenir Book" panose="02000503020000020003" pitchFamily="2" charset="0"/>
                  </a:rPr>
                  <a:t>Need a rule that allows exchanging while maintaining subtyping: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F81AF1-51AF-53DF-3C1F-44741AB3F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00" y="4443587"/>
                <a:ext cx="7854900" cy="1477328"/>
              </a:xfrm>
              <a:prstGeom prst="rect">
                <a:avLst/>
              </a:prstGeom>
              <a:blipFill>
                <a:blip r:embed="rId7"/>
                <a:stretch>
                  <a:fillRect l="-698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608C5A8-CBA0-A092-DAF5-91B7A440B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" y="5957745"/>
            <a:ext cx="7772400" cy="6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4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1121B-6F49-F363-3B7A-D8625720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97F8-093E-ECF3-7AE5-633F3983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219DA60-30D0-2960-1793-FE55DD35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4240F-02A7-779D-27F1-EA9C5255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455EB-9C2C-944F-73E7-BD5DFA35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" y="1431203"/>
            <a:ext cx="9342120" cy="2679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109A4-177F-97E0-64EE-B21345FBD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20" y="4407142"/>
            <a:ext cx="3683000" cy="729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AF6B5-5408-593F-5B8E-E60D7EAE6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680" y="4407142"/>
            <a:ext cx="3001010" cy="1119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CD025-747F-CB5F-1CBC-891C7FAE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800" y="4407142"/>
            <a:ext cx="2526030" cy="1115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7F3898-32E5-DDB4-A519-CCCB05A631F6}"/>
              </a:ext>
            </a:extLst>
          </p:cNvPr>
          <p:cNvSpPr txBox="1"/>
          <p:nvPr/>
        </p:nvSpPr>
        <p:spPr>
          <a:xfrm>
            <a:off x="1722687" y="5337742"/>
            <a:ext cx="211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Record Width Rule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6C625-4D6C-BE8A-98F1-05D02834F85E}"/>
              </a:ext>
            </a:extLst>
          </p:cNvPr>
          <p:cNvSpPr txBox="1"/>
          <p:nvPr/>
        </p:nvSpPr>
        <p:spPr>
          <a:xfrm>
            <a:off x="5591554" y="5638455"/>
            <a:ext cx="197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Tuple Depth Rule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90F6B-F100-626C-8002-2E0FF9495753}"/>
              </a:ext>
            </a:extLst>
          </p:cNvPr>
          <p:cNvSpPr txBox="1"/>
          <p:nvPr/>
        </p:nvSpPr>
        <p:spPr>
          <a:xfrm>
            <a:off x="9715397" y="5586595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S-</a:t>
            </a:r>
            <a:r>
              <a:rPr lang="en-US" dirty="0" err="1">
                <a:latin typeface="Avenir Book" panose="02000503020000020003" pitchFamily="2" charset="0"/>
              </a:rPr>
              <a:t>Func</a:t>
            </a:r>
            <a:r>
              <a:rPr lang="en-US" dirty="0">
                <a:latin typeface="Avenir Book" panose="02000503020000020003" pitchFamily="2" charset="0"/>
              </a:rPr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426644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DD420-DCEB-AB6A-3D8B-6B487943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E615-DD82-A5CB-9E55-0A56F79F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2E7176-5D63-BFFF-B4D0-F77F3446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9B926-DDAF-1E9B-4DED-5ED910E3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180D4-BE5D-50F1-80AD-E9D9C8C53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13637"/>
            <a:ext cx="3683000" cy="729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50396-FC9D-F14B-4966-07A9F91DB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960" y="1713637"/>
            <a:ext cx="3001010" cy="1119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25464-17FC-D9BD-5E73-1953E14D9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080" y="1713637"/>
            <a:ext cx="2526030" cy="1115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7FEAFC-28CD-C5E1-55B6-3E45C8D40F64}"/>
              </a:ext>
            </a:extLst>
          </p:cNvPr>
          <p:cNvSpPr txBox="1"/>
          <p:nvPr/>
        </p:nvSpPr>
        <p:spPr>
          <a:xfrm>
            <a:off x="1549967" y="2644237"/>
            <a:ext cx="211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Record Width Rule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A6AC8-6E41-9179-BB3E-AA11C9A380A3}"/>
              </a:ext>
            </a:extLst>
          </p:cNvPr>
          <p:cNvSpPr txBox="1"/>
          <p:nvPr/>
        </p:nvSpPr>
        <p:spPr>
          <a:xfrm>
            <a:off x="5418834" y="2944950"/>
            <a:ext cx="197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Tuple Depth Rule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BE196D-8AFA-D9C2-BB5B-3E39EEFD1429}"/>
              </a:ext>
            </a:extLst>
          </p:cNvPr>
          <p:cNvSpPr txBox="1"/>
          <p:nvPr/>
        </p:nvSpPr>
        <p:spPr>
          <a:xfrm>
            <a:off x="9542677" y="289309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S-</a:t>
            </a:r>
            <a:r>
              <a:rPr lang="en-US" dirty="0" err="1">
                <a:latin typeface="Avenir Book" panose="02000503020000020003" pitchFamily="2" charset="0"/>
              </a:rPr>
              <a:t>Func</a:t>
            </a:r>
            <a:r>
              <a:rPr lang="en-US" dirty="0">
                <a:latin typeface="Avenir Book" panose="02000503020000020003" pitchFamily="2" charset="0"/>
              </a:rPr>
              <a:t>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332E50-7031-7476-A8F1-39CD9D18C2EE}"/>
                  </a:ext>
                </a:extLst>
              </p:cNvPr>
              <p:cNvSpPr txBox="1"/>
              <p:nvPr/>
            </p:nvSpPr>
            <p:spPr>
              <a:xfrm>
                <a:off x="1131570" y="3655122"/>
                <a:ext cx="6622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rgbClr val="C00000"/>
                    </a:solidFill>
                  </a:rPr>
                  <a:t>Record Width: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𝑏𝑜𝑜𝑙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({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:3})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332E50-7031-7476-A8F1-39CD9D18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70" y="3655122"/>
                <a:ext cx="6622775" cy="369332"/>
              </a:xfrm>
              <a:prstGeom prst="rect">
                <a:avLst/>
              </a:prstGeom>
              <a:blipFill>
                <a:blip r:embed="rId7"/>
                <a:stretch>
                  <a:fillRect l="-82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25A04-1FEE-EE76-589C-8408377BAC00}"/>
                  </a:ext>
                </a:extLst>
              </p:cNvPr>
              <p:cNvSpPr txBox="1"/>
              <p:nvPr/>
            </p:nvSpPr>
            <p:spPr>
              <a:xfrm>
                <a:off x="1131570" y="4297439"/>
                <a:ext cx="4239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rgbClr val="C00000"/>
                    </a:solidFill>
                  </a:rPr>
                  <a:t>Tuple Depth: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)(3, 1)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25A04-1FEE-EE76-589C-8408377BA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70" y="4297439"/>
                <a:ext cx="4239815" cy="369332"/>
              </a:xfrm>
              <a:prstGeom prst="rect">
                <a:avLst/>
              </a:prstGeom>
              <a:blipFill>
                <a:blip r:embed="rId8"/>
                <a:stretch>
                  <a:fillRect l="-1295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D9AB47-F8C4-4EC4-4EC1-0F89DBA53F11}"/>
                  </a:ext>
                </a:extLst>
              </p:cNvPr>
              <p:cNvSpPr txBox="1"/>
              <p:nvPr/>
            </p:nvSpPr>
            <p:spPr>
              <a:xfrm>
                <a:off x="1131570" y="4959697"/>
                <a:ext cx="5921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rgbClr val="C00000"/>
                    </a:solidFill>
                  </a:rPr>
                  <a:t>S-Function: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𝑇𝑜𝑝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D9AB47-F8C4-4EC4-4EC1-0F89DBA53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70" y="4959697"/>
                <a:ext cx="5921557" cy="369332"/>
              </a:xfrm>
              <a:prstGeom prst="rect">
                <a:avLst/>
              </a:prstGeom>
              <a:blipFill>
                <a:blip r:embed="rId9"/>
                <a:stretch>
                  <a:fillRect l="-92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64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6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FF1A2-BA21-EEC6-B2E2-DC09F3F1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70F9-EBDE-78EA-8865-A8ABB821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F9ACA5-E1F4-89A2-2987-6CEDB3DF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F8268-B22F-1595-4755-5B6300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08409-635A-C707-BFCD-7E31B4F7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31203"/>
            <a:ext cx="8915400" cy="2557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FF315-9A03-5195-C8BE-78F6D42AF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29" y="2981724"/>
            <a:ext cx="7456714" cy="3376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34FEDA-8854-4BCA-4153-79A017AB7FAA}"/>
              </a:ext>
            </a:extLst>
          </p:cNvPr>
          <p:cNvSpPr/>
          <p:nvPr/>
        </p:nvSpPr>
        <p:spPr>
          <a:xfrm>
            <a:off x="3181191" y="4052931"/>
            <a:ext cx="522514" cy="319285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A34FC-6B08-FC8B-8862-54DFBC6D55F4}"/>
              </a:ext>
            </a:extLst>
          </p:cNvPr>
          <p:cNvSpPr/>
          <p:nvPr/>
        </p:nvSpPr>
        <p:spPr>
          <a:xfrm>
            <a:off x="5684905" y="3196558"/>
            <a:ext cx="354745" cy="298398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05EA7-DAF7-06C2-A6C7-30D3B5EF07FF}"/>
              </a:ext>
            </a:extLst>
          </p:cNvPr>
          <p:cNvSpPr/>
          <p:nvPr/>
        </p:nvSpPr>
        <p:spPr>
          <a:xfrm>
            <a:off x="5118527" y="5343685"/>
            <a:ext cx="267981" cy="195501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AF299-8F25-B39F-060C-F3C039FC86F5}"/>
              </a:ext>
            </a:extLst>
          </p:cNvPr>
          <p:cNvSpPr/>
          <p:nvPr/>
        </p:nvSpPr>
        <p:spPr>
          <a:xfrm>
            <a:off x="6500372" y="5086989"/>
            <a:ext cx="267981" cy="195501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E5238-3359-5408-41E1-9EB590888EED}"/>
              </a:ext>
            </a:extLst>
          </p:cNvPr>
          <p:cNvSpPr/>
          <p:nvPr/>
        </p:nvSpPr>
        <p:spPr>
          <a:xfrm>
            <a:off x="7729817" y="4812206"/>
            <a:ext cx="267981" cy="195501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1C146-8E44-0FA9-EB97-8CD66533B10B}"/>
              </a:ext>
            </a:extLst>
          </p:cNvPr>
          <p:cNvSpPr/>
          <p:nvPr/>
        </p:nvSpPr>
        <p:spPr>
          <a:xfrm>
            <a:off x="6096000" y="4474535"/>
            <a:ext cx="267981" cy="195501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C91F93-4F2D-89DC-C26C-A1994D41C17B}"/>
              </a:ext>
            </a:extLst>
          </p:cNvPr>
          <p:cNvSpPr/>
          <p:nvPr/>
        </p:nvSpPr>
        <p:spPr>
          <a:xfrm>
            <a:off x="6760028" y="4372923"/>
            <a:ext cx="267981" cy="195501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A2DC68-6518-8665-A741-6B8B9F0E8839}"/>
              </a:ext>
            </a:extLst>
          </p:cNvPr>
          <p:cNvSpPr/>
          <p:nvPr/>
        </p:nvSpPr>
        <p:spPr>
          <a:xfrm>
            <a:off x="5295900" y="3529375"/>
            <a:ext cx="354745" cy="242934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AD83B7-3E5B-05E8-1BE2-6B0274A7A4E9}"/>
              </a:ext>
            </a:extLst>
          </p:cNvPr>
          <p:cNvSpPr/>
          <p:nvPr/>
        </p:nvSpPr>
        <p:spPr>
          <a:xfrm>
            <a:off x="5706596" y="3529375"/>
            <a:ext cx="311362" cy="242934"/>
          </a:xfrm>
          <a:prstGeom prst="rect">
            <a:avLst/>
          </a:prstGeom>
          <a:solidFill>
            <a:srgbClr val="F6F500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A76FA-8C9C-1753-50C1-9E202CB4D631}"/>
              </a:ext>
            </a:extLst>
          </p:cNvPr>
          <p:cNvSpPr txBox="1"/>
          <p:nvPr/>
        </p:nvSpPr>
        <p:spPr>
          <a:xfrm>
            <a:off x="8853544" y="4346089"/>
            <a:ext cx="26989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those in yellow become</a:t>
            </a:r>
          </a:p>
          <a:p>
            <a:r>
              <a:rPr lang="en-US" dirty="0"/>
              <a:t>top*top.</a:t>
            </a:r>
          </a:p>
          <a:p>
            <a:endParaRPr lang="en-US" dirty="0"/>
          </a:p>
          <a:p>
            <a:r>
              <a:rPr lang="en-US" dirty="0"/>
              <a:t>Thus, overall:</a:t>
            </a:r>
          </a:p>
          <a:p>
            <a:r>
              <a:rPr lang="en-US" dirty="0"/>
              <a:t>(top*top)*(top*top)</a:t>
            </a:r>
          </a:p>
        </p:txBody>
      </p:sp>
    </p:spTree>
    <p:extLst>
      <p:ext uri="{BB962C8B-B14F-4D97-AF65-F5344CB8AC3E}">
        <p14:creationId xmlns:p14="http://schemas.microsoft.com/office/powerpoint/2010/main" val="15829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3224D-7DA6-7693-0CB8-A45EA3E2B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4AFE-A1D9-0F57-ECCB-55FCBE61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3BC481-54CC-40CA-DA43-CC1E5E56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F3F9-F08B-2F9A-BC82-003A2456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4A12C-540B-3A41-CF4D-91846D8D489B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41091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10787744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If a value of type Bot existed………..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It would mean that such value never breaks code (type-wise) when substituted for another value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Then such value would always result in an error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Type for such value would be a supertype for all other types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Such value would be null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10787744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The type Bot allows ………..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If-else branches to return different concrete types if one of them only performs a side effect such as printing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Functions to return null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 representation for empty structures (e.g., strings)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It has no values; hence, useless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7920790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In logic programming……….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Computation and deduction are unified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If no rule can be applied to reach the facts or premises, then the given claim (query) is certainly false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For loops and if-conditions are explicitly present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Computations possible are as powerful as any other language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Rules are chosen based on matching with the query and performing assignments.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5BDAAE-89B1-FCA1-B51D-14E231745F42}"/>
              </a:ext>
            </a:extLst>
          </p:cNvPr>
          <p:cNvSpPr txBox="1"/>
          <p:nvPr/>
        </p:nvSpPr>
        <p:spPr>
          <a:xfrm>
            <a:off x="8858539" y="2170741"/>
            <a:ext cx="348011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CenturySchoolbook"/>
              </a:rPr>
              <a:t>Program:</a:t>
            </a:r>
          </a:p>
          <a:p>
            <a:r>
              <a:rPr lang="en-US" sz="1600" dirty="0"/>
              <a:t>add(z, N, N). </a:t>
            </a:r>
            <a:endParaRPr lang="en-US" sz="1600" i="1" dirty="0">
              <a:latin typeface="CenturySchoolbook"/>
            </a:endParaRPr>
          </a:p>
          <a:p>
            <a:r>
              <a:rPr lang="en-US" sz="1600" dirty="0"/>
              <a:t>add(s(N), M, s(P)) :- add(N, M, P).</a:t>
            </a:r>
            <a:br>
              <a:rPr lang="en-US" sz="1600" i="1" dirty="0">
                <a:effectLst/>
                <a:latin typeface="CenturySchoolbook"/>
              </a:rPr>
            </a:br>
            <a:endParaRPr lang="en-US" sz="1600" i="1" dirty="0">
              <a:effectLst/>
              <a:latin typeface="CenturySchoolbook"/>
            </a:endParaRPr>
          </a:p>
          <a:p>
            <a:r>
              <a:rPr lang="en-US" sz="1600" i="1" dirty="0">
                <a:solidFill>
                  <a:schemeClr val="accent1"/>
                </a:solidFill>
                <a:effectLst/>
                <a:latin typeface="CenturySchoolbook"/>
              </a:rPr>
              <a:t>Query:</a:t>
            </a:r>
          </a:p>
          <a:p>
            <a:r>
              <a:rPr lang="en-US" sz="1600" i="1" dirty="0">
                <a:effectLst/>
                <a:latin typeface="CenturySchoolbook"/>
              </a:rPr>
              <a:t>?-add(</a:t>
            </a:r>
            <a:r>
              <a:rPr lang="en-US" sz="1600" i="1" dirty="0">
                <a:solidFill>
                  <a:srgbClr val="C00000"/>
                </a:solidFill>
                <a:effectLst/>
                <a:latin typeface="CenturySchoolbook"/>
              </a:rPr>
              <a:t>R</a:t>
            </a:r>
            <a:r>
              <a:rPr lang="en-US" sz="1600" i="1" dirty="0">
                <a:effectLst/>
                <a:latin typeface="CenturySchoolbook"/>
              </a:rPr>
              <a:t>, s(z), s(s(z))) </a:t>
            </a:r>
          </a:p>
          <a:p>
            <a:endParaRPr lang="en-US" sz="1600" i="1" dirty="0">
              <a:latin typeface="CenturySchoolbook"/>
            </a:endParaRPr>
          </a:p>
          <a:p>
            <a:r>
              <a:rPr lang="en-US" sz="1600" i="1" dirty="0">
                <a:solidFill>
                  <a:schemeClr val="accent1"/>
                </a:solidFill>
                <a:effectLst/>
                <a:latin typeface="CenturySchoolbook"/>
              </a:rPr>
              <a:t>Logic:</a:t>
            </a:r>
          </a:p>
          <a:p>
            <a:r>
              <a:rPr lang="en-US" sz="1600" i="1" dirty="0">
                <a:effectLst/>
                <a:latin typeface="CenturySchoolbook"/>
              </a:rPr>
              <a:t>add(</a:t>
            </a:r>
            <a:r>
              <a:rPr lang="en-US" sz="1600" i="1" dirty="0">
                <a:solidFill>
                  <a:srgbClr val="C00000"/>
                </a:solidFill>
                <a:effectLst/>
                <a:latin typeface="CenturySchoolbook"/>
              </a:rPr>
              <a:t>R</a:t>
            </a:r>
            <a:r>
              <a:rPr lang="en-US" sz="1600" i="1" dirty="0">
                <a:effectLst/>
                <a:latin typeface="CenturySchoolbook"/>
              </a:rPr>
              <a:t>, s(z), s(s(z)))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Let P=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Schoolbook"/>
              </a:rPr>
              <a:t>s(z) and M=s(Z) and R=S(N)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enturySchoolbook"/>
              </a:rPr>
              <a:t>&gt;&gt; (i.e., match with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add(s(N), M, s(P)) </a:t>
            </a:r>
          </a:p>
          <a:p>
            <a:r>
              <a:rPr lang="en-US" sz="1600" dirty="0"/>
              <a:t>add(N, M, P).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enturySchoolbook"/>
              </a:rPr>
              <a:t>Since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</a:rPr>
              <a:t>P=M=N</a:t>
            </a:r>
          </a:p>
          <a:p>
            <a:r>
              <a:rPr lang="en-US" sz="1600" dirty="0"/>
              <a:t>add(z, N, N).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Proof done w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Schoolbook"/>
              </a:rPr>
              <a:t>here R=S(S(P)=S(S(S(z)</a:t>
            </a:r>
          </a:p>
        </p:txBody>
      </p:sp>
    </p:spTree>
    <p:extLst>
      <p:ext uri="{BB962C8B-B14F-4D97-AF65-F5344CB8AC3E}">
        <p14:creationId xmlns:p14="http://schemas.microsoft.com/office/powerpoint/2010/main" val="3567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9707880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In logic programming……….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Disjunction can never be expressed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Disjunction cannot be expressed in a single rule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Code always describes computation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Internal algorithms are used to make decisions on which rule to apply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Backtracking will occur if a rule choice fails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0B84EE-DE64-2E16-A5B4-98F2C922D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ffectLst/>
              </a:rPr>
              <a:t>Example Fibonacci Program: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effectLst/>
              </a:rPr>
              <a:t>fibonacci</a:t>
            </a:r>
            <a:r>
              <a:rPr lang="en-US" dirty="0"/>
              <a:t>(</a:t>
            </a:r>
            <a:r>
              <a:rPr lang="en-US" dirty="0">
                <a:solidFill>
                  <a:srgbClr val="666666"/>
                </a:solidFill>
                <a:effectLst/>
              </a:rPr>
              <a:t>0</a:t>
            </a:r>
            <a:r>
              <a:rPr lang="en-US" dirty="0"/>
              <a:t>, </a:t>
            </a:r>
            <a:r>
              <a:rPr lang="en-US" dirty="0">
                <a:solidFill>
                  <a:srgbClr val="666666"/>
                </a:solidFill>
                <a:effectLst/>
              </a:rPr>
              <a:t>0</a:t>
            </a:r>
            <a:r>
              <a:rPr lang="en-US" dirty="0"/>
              <a:t>).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effectLst/>
              </a:rPr>
              <a:t>fibonacci</a:t>
            </a:r>
            <a:r>
              <a:rPr lang="en-US" dirty="0"/>
              <a:t>(</a:t>
            </a:r>
            <a:r>
              <a:rPr lang="en-US" dirty="0">
                <a:solidFill>
                  <a:srgbClr val="666666"/>
                </a:solidFill>
                <a:effectLst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666666"/>
                </a:solidFill>
                <a:effectLst/>
              </a:rPr>
              <a:t>1</a:t>
            </a:r>
            <a:r>
              <a:rPr lang="en-US" dirty="0"/>
              <a:t>).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effectLst/>
              </a:rPr>
              <a:t>fibonacci</a:t>
            </a:r>
            <a:r>
              <a:rPr lang="en-US" dirty="0"/>
              <a:t>(</a:t>
            </a:r>
            <a:r>
              <a:rPr lang="en-US" dirty="0">
                <a:solidFill>
                  <a:srgbClr val="19177C"/>
                </a:solidFill>
                <a:effectLst/>
              </a:rPr>
              <a:t>N</a:t>
            </a:r>
            <a:r>
              <a:rPr lang="en-US" dirty="0"/>
              <a:t>, </a:t>
            </a:r>
            <a:r>
              <a:rPr lang="en-US" dirty="0">
                <a:solidFill>
                  <a:srgbClr val="19177C"/>
                </a:solidFill>
                <a:effectLst/>
              </a:rPr>
              <a:t>Result</a:t>
            </a:r>
            <a:r>
              <a:rPr lang="en-US" dirty="0"/>
              <a:t>) :- </a:t>
            </a:r>
            <a:r>
              <a:rPr lang="en-US" dirty="0">
                <a:solidFill>
                  <a:srgbClr val="19177C"/>
                </a:solidFill>
                <a:effectLst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1</a:t>
            </a:r>
            <a:r>
              <a:rPr lang="en-US" dirty="0"/>
              <a:t>, </a:t>
            </a:r>
            <a:r>
              <a:rPr lang="en-US" dirty="0" err="1">
                <a:solidFill>
                  <a:srgbClr val="0000FF"/>
                </a:solidFill>
                <a:effectLst/>
              </a:rPr>
              <a:t>fibonacci</a:t>
            </a:r>
            <a:r>
              <a:rPr lang="en-US" dirty="0"/>
              <a:t>(</a:t>
            </a:r>
            <a:r>
              <a:rPr lang="en-US" dirty="0">
                <a:solidFill>
                  <a:srgbClr val="19177C"/>
                </a:solidFill>
                <a:effectLst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19177C"/>
                </a:solidFill>
                <a:effectLst/>
              </a:rPr>
              <a:t>F1</a:t>
            </a:r>
            <a:r>
              <a:rPr lang="en-US" dirty="0"/>
              <a:t>), </a:t>
            </a:r>
            <a:r>
              <a:rPr lang="en-US" dirty="0" err="1">
                <a:solidFill>
                  <a:srgbClr val="0000FF"/>
                </a:solidFill>
                <a:effectLst/>
              </a:rPr>
              <a:t>fibonacci</a:t>
            </a:r>
            <a:r>
              <a:rPr lang="en-US" dirty="0"/>
              <a:t>(</a:t>
            </a:r>
            <a:r>
              <a:rPr lang="en-US" dirty="0">
                <a:solidFill>
                  <a:srgbClr val="19177C"/>
                </a:solidFill>
                <a:effectLst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rgbClr val="19177C"/>
                </a:solidFill>
                <a:effectLst/>
              </a:rPr>
              <a:t>F2</a:t>
            </a:r>
            <a:r>
              <a:rPr lang="en-US" dirty="0"/>
              <a:t>), </a:t>
            </a:r>
            <a:r>
              <a:rPr lang="en-US" dirty="0">
                <a:solidFill>
                  <a:srgbClr val="19177C"/>
                </a:solidFill>
                <a:effectLst/>
              </a:rPr>
              <a:t>Result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is</a:t>
            </a:r>
            <a:r>
              <a:rPr lang="en-US" dirty="0"/>
              <a:t> </a:t>
            </a:r>
            <a:r>
              <a:rPr lang="en-US" dirty="0">
                <a:solidFill>
                  <a:srgbClr val="19177C"/>
                </a:solidFill>
                <a:effectLst/>
              </a:rPr>
              <a:t>F1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  <a:effectLst/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19177C"/>
                </a:solidFill>
                <a:effectLst/>
              </a:rPr>
              <a:t>F2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148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9707880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Prolog code is analogous to……….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Database for the file where querying is analogous to SQL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HTML code in that it’s declarative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C++ code in that it explicitly computes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None of the above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9707880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To fix the code below so that it stops backtracking for even number……….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Impossible; Prolog finds all solutions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Use a cut (!) after </a:t>
            </a:r>
            <a:r>
              <a:rPr lang="en-US" sz="2400" dirty="0">
                <a:latin typeface="inherit"/>
              </a:rPr>
              <a:t>0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C00000"/>
                </a:solidFill>
              </a:rPr>
              <a:t>X</a:t>
            </a:r>
            <a:r>
              <a:rPr lang="en-US" sz="2400" dirty="0"/>
              <a:t> mod </a:t>
            </a:r>
            <a:r>
              <a:rPr lang="en-US" sz="2400" dirty="0">
                <a:latin typeface="inherit"/>
              </a:rPr>
              <a:t>2</a:t>
            </a:r>
            <a:r>
              <a:rPr lang="en-US" sz="2400" dirty="0"/>
              <a:t>. 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Use a cut (!) before </a:t>
            </a:r>
            <a:r>
              <a:rPr lang="en-US" sz="2400" dirty="0">
                <a:latin typeface="inherit"/>
              </a:rPr>
              <a:t>0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C00000"/>
                </a:solidFill>
              </a:rPr>
              <a:t>X</a:t>
            </a:r>
            <a:r>
              <a:rPr lang="en-US" sz="2400" dirty="0"/>
              <a:t> mod </a:t>
            </a:r>
            <a:r>
              <a:rPr lang="en-US" sz="2400" dirty="0">
                <a:latin typeface="inherit"/>
              </a:rPr>
              <a:t>2</a:t>
            </a:r>
            <a:r>
              <a:rPr lang="en-US" sz="2400" dirty="0"/>
              <a:t>. 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None of the above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184716-779D-0521-CB8F-6CAE198C8C9B}"/>
              </a:ext>
            </a:extLst>
          </p:cNvPr>
          <p:cNvSpPr txBox="1"/>
          <p:nvPr/>
        </p:nvSpPr>
        <p:spPr>
          <a:xfrm>
            <a:off x="838200" y="5055872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/>
                <a:latin typeface="inherit"/>
              </a:rPr>
              <a:t>even_or_odd</a:t>
            </a:r>
            <a:r>
              <a:rPr lang="en-US" dirty="0"/>
              <a:t>(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, even ) :- </a:t>
            </a:r>
            <a:r>
              <a:rPr lang="en-US" dirty="0">
                <a:effectLst/>
                <a:latin typeface="inherit"/>
              </a:rPr>
              <a:t>0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mod </a:t>
            </a:r>
            <a:r>
              <a:rPr lang="en-US" dirty="0">
                <a:effectLst/>
                <a:latin typeface="inherit"/>
              </a:rPr>
              <a:t>2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0070C0"/>
                </a:solidFill>
                <a:effectLst/>
                <a:latin typeface="inherit"/>
              </a:rPr>
              <a:t>even_or_odd</a:t>
            </a:r>
            <a:r>
              <a:rPr lang="en-US" dirty="0"/>
              <a:t>( _ , odd ).</a:t>
            </a:r>
          </a:p>
          <a:p>
            <a:r>
              <a:rPr lang="en-US" dirty="0"/>
              <a:t>?-</a:t>
            </a:r>
            <a:r>
              <a:rPr lang="en-US" dirty="0">
                <a:solidFill>
                  <a:srgbClr val="0070C0"/>
                </a:solidFill>
                <a:effectLst/>
                <a:latin typeface="inherit"/>
              </a:rPr>
              <a:t> even_or_odd</a:t>
            </a:r>
            <a:r>
              <a:rPr lang="en-US" dirty="0"/>
              <a:t>( 6 , R 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90347-F7FD-426B-A316-DEB8B3D35461}"/>
              </a:ext>
            </a:extLst>
          </p:cNvPr>
          <p:cNvSpPr txBox="1"/>
          <p:nvPr/>
        </p:nvSpPr>
        <p:spPr>
          <a:xfrm>
            <a:off x="5688500" y="504041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cut succeeds when it is called and </a:t>
            </a:r>
            <a:r>
              <a:rPr lang="en-US" b="1" dirty="0"/>
              <a:t>commits the system to all choices made between the time the parent goal </a:t>
            </a:r>
            <a:r>
              <a:rPr lang="en-US" dirty="0"/>
              <a:t>was invoked and the cut. 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This includes committing to the clause containing the cut.</a:t>
            </a:r>
          </a:p>
        </p:txBody>
      </p:sp>
    </p:spTree>
    <p:extLst>
      <p:ext uri="{BB962C8B-B14F-4D97-AF65-F5344CB8AC3E}">
        <p14:creationId xmlns:p14="http://schemas.microsoft.com/office/powerpoint/2010/main" val="96114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9248</TotalTime>
  <Words>1191</Words>
  <Application>Microsoft Office PowerPoint</Application>
  <PresentationFormat>Widescreen</PresentationFormat>
  <Paragraphs>165</Paragraphs>
  <Slides>20</Slides>
  <Notes>19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Avenir Book</vt:lpstr>
      <vt:lpstr>Calibri</vt:lpstr>
      <vt:lpstr>Calibri Light</vt:lpstr>
      <vt:lpstr>Cambria Math</vt:lpstr>
      <vt:lpstr>CenturySchoolbook</vt:lpstr>
      <vt:lpstr>inherit</vt:lpstr>
      <vt:lpstr>Poppins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Quiz Solution</vt:lpstr>
      <vt:lpstr>Quiz Solution</vt:lpstr>
      <vt:lpstr>Quiz Solution</vt:lpstr>
      <vt:lpstr>Quiz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252</cp:revision>
  <dcterms:created xsi:type="dcterms:W3CDTF">2023-04-27T21:19:03Z</dcterms:created>
  <dcterms:modified xsi:type="dcterms:W3CDTF">2024-11-13T21:23:48Z</dcterms:modified>
</cp:coreProperties>
</file>